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IN Arabic Bold" charset="1" panose="020B0804020201010104"/>
      <p:regular r:id="rId15"/>
    </p:embeddedFont>
    <p:embeddedFont>
      <p:font typeface="Madani Arabic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CDA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0912" y="-2194523"/>
            <a:ext cx="18698912" cy="12481523"/>
          </a:xfrm>
          <a:custGeom>
            <a:avLst/>
            <a:gdLst/>
            <a:ahLst/>
            <a:cxnLst/>
            <a:rect r="r" b="b" t="t" l="l"/>
            <a:pathLst>
              <a:path h="12481523" w="18698912">
                <a:moveTo>
                  <a:pt x="0" y="0"/>
                </a:moveTo>
                <a:lnTo>
                  <a:pt x="18698912" y="0"/>
                </a:lnTo>
                <a:lnTo>
                  <a:pt x="18698912" y="12481523"/>
                </a:lnTo>
                <a:lnTo>
                  <a:pt x="0" y="12481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445073" y="-7445073"/>
            <a:ext cx="3554895" cy="18445040"/>
            <a:chOff x="0" y="0"/>
            <a:chExt cx="936269" cy="48579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6269" cy="4857953"/>
            </a:xfrm>
            <a:custGeom>
              <a:avLst/>
              <a:gdLst/>
              <a:ahLst/>
              <a:cxnLst/>
              <a:rect r="r" b="b" t="t" l="l"/>
              <a:pathLst>
                <a:path h="4857953" w="936269">
                  <a:moveTo>
                    <a:pt x="0" y="0"/>
                  </a:moveTo>
                  <a:lnTo>
                    <a:pt x="936269" y="0"/>
                  </a:lnTo>
                  <a:lnTo>
                    <a:pt x="936269" y="4857953"/>
                  </a:lnTo>
                  <a:lnTo>
                    <a:pt x="0" y="4857953"/>
                  </a:lnTo>
                  <a:close/>
                </a:path>
              </a:pathLst>
            </a:custGeom>
            <a:gradFill rotWithShape="true">
              <a:gsLst>
                <a:gs pos="0">
                  <a:srgbClr val="003297">
                    <a:alpha val="65000"/>
                  </a:srgbClr>
                </a:gs>
                <a:gs pos="100000">
                  <a:srgbClr val="00329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36269" cy="4896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21440" y="8481804"/>
            <a:ext cx="1837860" cy="776496"/>
          </a:xfrm>
          <a:custGeom>
            <a:avLst/>
            <a:gdLst/>
            <a:ahLst/>
            <a:cxnLst/>
            <a:rect r="r" b="b" t="t" l="l"/>
            <a:pathLst>
              <a:path h="776496" w="1837860">
                <a:moveTo>
                  <a:pt x="0" y="0"/>
                </a:moveTo>
                <a:lnTo>
                  <a:pt x="1837860" y="0"/>
                </a:lnTo>
                <a:lnTo>
                  <a:pt x="1837860" y="776496"/>
                </a:lnTo>
                <a:lnTo>
                  <a:pt x="0" y="776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3211" y="1927744"/>
            <a:ext cx="10490667" cy="207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200"/>
              </a:lnSpc>
            </a:pPr>
            <a:r>
              <a:rPr lang="ar-EG" b="true" sz="7200">
                <a:solidFill>
                  <a:srgbClr val="000000">
                    <a:alpha val="65882"/>
                  </a:srgbClr>
                </a:solidFill>
                <a:latin typeface="DIN Arabic Bold"/>
                <a:ea typeface="DIN Arabic Bold"/>
                <a:cs typeface="DIN Arabic Bold"/>
                <a:sym typeface="DIN Arabic Bold"/>
                <a:rtl val="true"/>
              </a:rPr>
              <a:t>تحليل بيانات المشاهدة</a:t>
            </a:r>
          </a:p>
          <a:p>
            <a:pPr algn="ctr" rtl="true">
              <a:lnSpc>
                <a:spcPts val="7200"/>
              </a:lnSpc>
            </a:pPr>
            <a:r>
              <a:rPr lang="ar-EG" b="true" sz="7200">
                <a:solidFill>
                  <a:srgbClr val="000000">
                    <a:alpha val="65882"/>
                  </a:srgbClr>
                </a:solidFill>
                <a:latin typeface="DIN Arabic Bold"/>
                <a:ea typeface="DIN Arabic Bold"/>
                <a:cs typeface="DIN Arabic Bold"/>
                <a:sym typeface="DIN Arabic Bold"/>
                <a:rtl val="true"/>
              </a:rPr>
              <a:t>النتائج والتوصيات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88941" y="-549320"/>
            <a:ext cx="18876941" cy="12830450"/>
          </a:xfrm>
          <a:custGeom>
            <a:avLst/>
            <a:gdLst/>
            <a:ahLst/>
            <a:cxnLst/>
            <a:rect r="r" b="b" t="t" l="l"/>
            <a:pathLst>
              <a:path h="12830450" w="18876941">
                <a:moveTo>
                  <a:pt x="18876941" y="0"/>
                </a:moveTo>
                <a:lnTo>
                  <a:pt x="0" y="0"/>
                </a:lnTo>
                <a:lnTo>
                  <a:pt x="0" y="12830451"/>
                </a:lnTo>
                <a:lnTo>
                  <a:pt x="18876941" y="12830451"/>
                </a:lnTo>
                <a:lnTo>
                  <a:pt x="18876941" y="0"/>
                </a:lnTo>
                <a:close/>
              </a:path>
            </a:pathLst>
          </a:custGeom>
          <a:blipFill>
            <a:blip r:embed="rId2"/>
            <a:stretch>
              <a:fillRect l="-913" t="0" r="-9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9129" y="1640108"/>
            <a:ext cx="9632432" cy="104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200"/>
              </a:lnSpc>
            </a:pPr>
            <a:r>
              <a:rPr lang="ar-EG" sz="7200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أكثر الأفلام مشاهدة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2379" y="3606693"/>
            <a:ext cx="9632432" cy="239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</a:t>
            </a: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he Boss Baby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Trolls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The Adventure of Petey and Friends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Moana</a:t>
            </a:r>
          </a:p>
          <a:p>
            <a:pPr algn="just" rtl="true">
              <a:lnSpc>
                <a:spcPts val="36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125629" y="6491067"/>
            <a:ext cx="8905931" cy="137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3499"/>
              </a:lnSpc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يرجع الي ان معظمها أفلام رسوم</a:t>
            </a: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متحركة عائلية، مما يعكس اهتمام الأطفال والعائلات.</a:t>
            </a:r>
          </a:p>
          <a:p>
            <a:pPr algn="just" rtl="true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901510" y="0"/>
            <a:ext cx="21307008" cy="12259908"/>
          </a:xfrm>
          <a:custGeom>
            <a:avLst/>
            <a:gdLst/>
            <a:ahLst/>
            <a:cxnLst/>
            <a:rect r="r" b="b" t="t" l="l"/>
            <a:pathLst>
              <a:path h="12259908" w="21307008">
                <a:moveTo>
                  <a:pt x="21307008" y="0"/>
                </a:moveTo>
                <a:lnTo>
                  <a:pt x="0" y="0"/>
                </a:lnTo>
                <a:lnTo>
                  <a:pt x="0" y="12259908"/>
                </a:lnTo>
                <a:lnTo>
                  <a:pt x="21307008" y="12259908"/>
                </a:lnTo>
                <a:lnTo>
                  <a:pt x="21307008" y="0"/>
                </a:lnTo>
                <a:close/>
              </a:path>
            </a:pathLst>
          </a:custGeom>
          <a:blipFill>
            <a:blip r:embed="rId2"/>
            <a:stretch>
              <a:fillRect l="0" t="-7515" r="0" b="-75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03411" y="2384349"/>
            <a:ext cx="9632432" cy="104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200"/>
              </a:lnSpc>
            </a:pPr>
            <a:r>
              <a:rPr lang="ar-EG" sz="7200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أكثر المسلسلات مشاهدة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3411" y="3970514"/>
            <a:ext cx="9632432" cy="286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Pingu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Oscar’s</a:t>
            </a: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 Oasis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Me and My Ibings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Taymour</a:t>
            </a:r>
          </a:p>
          <a:p>
            <a:pPr algn="just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In the Night Garden</a:t>
            </a:r>
          </a:p>
          <a:p>
            <a:pPr algn="just" rtl="true">
              <a:lnSpc>
                <a:spcPts val="36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48094" y="7207744"/>
            <a:ext cx="7224498" cy="181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99"/>
              </a:lnSpc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يرجع الي ان المسلسلا</a:t>
            </a: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 القصيرة والكوميدية للأطفال تحقق رواجًا كبيرًا.</a:t>
            </a:r>
          </a:p>
          <a:p>
            <a:pPr algn="just" rtl="true">
              <a:lnSpc>
                <a:spcPts val="3499"/>
              </a:lnSpc>
            </a:pPr>
          </a:p>
          <a:p>
            <a:pPr algn="just" rtl="true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493332" cy="12205599"/>
          </a:xfrm>
          <a:custGeom>
            <a:avLst/>
            <a:gdLst/>
            <a:ahLst/>
            <a:cxnLst/>
            <a:rect r="r" b="b" t="t" l="l"/>
            <a:pathLst>
              <a:path h="12205599" w="18493332">
                <a:moveTo>
                  <a:pt x="18493332" y="0"/>
                </a:moveTo>
                <a:lnTo>
                  <a:pt x="0" y="0"/>
                </a:lnTo>
                <a:lnTo>
                  <a:pt x="0" y="12205599"/>
                </a:lnTo>
                <a:lnTo>
                  <a:pt x="18493332" y="12205599"/>
                </a:lnTo>
                <a:lnTo>
                  <a:pt x="1849333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4221" y="3052355"/>
            <a:ext cx="7059111" cy="225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755646" indent="-377823" lvl="1">
              <a:lnSpc>
                <a:spcPts val="3499"/>
              </a:lnSpc>
              <a:buFont typeface="Arial"/>
              <a:buChar char="•"/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المسلسلات تحقق مشاهدات أكثر من الأفلام.</a:t>
            </a:r>
          </a:p>
          <a:p>
            <a:pPr algn="r" rtl="true" marL="755646" indent="-377823" lvl="1">
              <a:lnSpc>
                <a:spcPts val="3499"/>
              </a:lnSpc>
              <a:buFont typeface="Arial"/>
              <a:buChar char="•"/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لكن المستخدمين</a:t>
            </a: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يفضلون الأفلام أكثر من حيث الرضا والتقييم</a:t>
            </a:r>
          </a:p>
          <a:p>
            <a:pPr algn="r" rtl="true">
              <a:lnSpc>
                <a:spcPts val="34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414335" y="5884649"/>
            <a:ext cx="7637965" cy="225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99"/>
              </a:lnSpc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يرجع الي ان المسلسلا</a:t>
            </a: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 تجذب بسبب كثرة الحلقات وقصر مدتها، بينما الأفلام تستخدم للترفيه العائلي الكامل.</a:t>
            </a:r>
          </a:p>
          <a:p>
            <a:pPr algn="just" rtl="true">
              <a:lnSpc>
                <a:spcPts val="3499"/>
              </a:lnSpc>
            </a:pPr>
          </a:p>
          <a:p>
            <a:pPr algn="just" rtl="true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3833" y="-1504386"/>
            <a:ext cx="19956130" cy="13295771"/>
          </a:xfrm>
          <a:custGeom>
            <a:avLst/>
            <a:gdLst/>
            <a:ahLst/>
            <a:cxnLst/>
            <a:rect r="r" b="b" t="t" l="l"/>
            <a:pathLst>
              <a:path h="13295771" w="19956130">
                <a:moveTo>
                  <a:pt x="0" y="0"/>
                </a:moveTo>
                <a:lnTo>
                  <a:pt x="19956130" y="0"/>
                </a:lnTo>
                <a:lnTo>
                  <a:pt x="19956130" y="13295772"/>
                </a:lnTo>
                <a:lnTo>
                  <a:pt x="0" y="1329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390" y="2863064"/>
            <a:ext cx="7913610" cy="67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99"/>
              </a:lnSpc>
            </a:pPr>
            <a:r>
              <a:rPr lang="ar-EG" sz="46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المشاهدة عبر </a:t>
            </a:r>
            <a:r>
              <a:rPr lang="en-US" sz="46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</a:rPr>
              <a:t>SD</a:t>
            </a:r>
            <a:r>
              <a:rPr lang="ar-EG" sz="46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أعلى من </a:t>
            </a:r>
            <a:r>
              <a:rPr lang="en-US" sz="46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</a:rPr>
              <a:t>HD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9244" y="4197351"/>
            <a:ext cx="7003982" cy="137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499"/>
              </a:lnSpc>
            </a:pPr>
            <a:r>
              <a:rPr lang="ar-EG" sz="34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قد </a:t>
            </a:r>
            <a:r>
              <a:rPr lang="ar-EG" sz="34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يرجع ذلك إلى</a:t>
            </a:r>
            <a:r>
              <a:rPr lang="ar-EG" sz="3499">
                <a:solidFill>
                  <a:srgbClr val="000000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ضعف سرعة الإنترنت أو استخدام أجهزة لا تتطلب دقة عالية مثل الهواتف والأجهزة اللوحية.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543" y="-145210"/>
            <a:ext cx="18759421" cy="12498464"/>
          </a:xfrm>
          <a:custGeom>
            <a:avLst/>
            <a:gdLst/>
            <a:ahLst/>
            <a:cxnLst/>
            <a:rect r="r" b="b" t="t" l="l"/>
            <a:pathLst>
              <a:path h="12498464" w="18759421">
                <a:moveTo>
                  <a:pt x="0" y="0"/>
                </a:moveTo>
                <a:lnTo>
                  <a:pt x="18759421" y="0"/>
                </a:lnTo>
                <a:lnTo>
                  <a:pt x="18759421" y="12498464"/>
                </a:lnTo>
                <a:lnTo>
                  <a:pt x="0" y="12498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7108" y="3293615"/>
            <a:ext cx="11193783" cy="126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699"/>
              </a:lnSpc>
            </a:pPr>
            <a:r>
              <a:rPr lang="ar-EG" sz="4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الأيام المتوقع أن تحقق</a:t>
            </a:r>
            <a:r>
              <a:rPr lang="ar-EG" sz="4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أعلى نسب مشاهدة خلال </a:t>
            </a:r>
            <a:r>
              <a:rPr lang="en-US" sz="4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60</a:t>
            </a:r>
            <a:r>
              <a:rPr lang="ar-EG" sz="4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يوم قادمة: الجمعة والاثنين.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7204" y="5211847"/>
            <a:ext cx="12323927" cy="181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499"/>
              </a:lnSpc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قد يرجع ذلك إلى</a:t>
            </a:r>
          </a:p>
          <a:p>
            <a:pPr algn="ctr" rtl="true" marL="755646" indent="-377823" lvl="1">
              <a:lnSpc>
                <a:spcPts val="3499"/>
              </a:lnSpc>
              <a:buFont typeface="Arial"/>
              <a:buChar char="•"/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الجمعة: عطلة أسبوعية ووقت عائلي.</a:t>
            </a:r>
          </a:p>
          <a:p>
            <a:pPr algn="ctr" rtl="true" marL="755646" indent="-377823" lvl="1">
              <a:lnSpc>
                <a:spcPts val="3499"/>
              </a:lnSpc>
              <a:buFont typeface="Arial"/>
              <a:buChar char="•"/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الاثنين: بداية الأسبوع ويُستخدم كوقت استرخاء بعد المدرسة</a:t>
            </a:r>
          </a:p>
          <a:p>
            <a:pPr algn="ctr" rtl="true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6392" y="-2792257"/>
            <a:ext cx="19594392" cy="13079257"/>
          </a:xfrm>
          <a:custGeom>
            <a:avLst/>
            <a:gdLst/>
            <a:ahLst/>
            <a:cxnLst/>
            <a:rect r="r" b="b" t="t" l="l"/>
            <a:pathLst>
              <a:path h="13079257" w="19594392">
                <a:moveTo>
                  <a:pt x="0" y="0"/>
                </a:moveTo>
                <a:lnTo>
                  <a:pt x="19594392" y="0"/>
                </a:lnTo>
                <a:lnTo>
                  <a:pt x="19594392" y="13079257"/>
                </a:lnTo>
                <a:lnTo>
                  <a:pt x="0" y="1307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6686" y="1526526"/>
            <a:ext cx="14097878" cy="104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200"/>
              </a:lnSpc>
            </a:pPr>
            <a:r>
              <a:rPr lang="ar-EG" sz="7200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الترشيحات المرتبطة بفيلم </a:t>
            </a:r>
            <a:r>
              <a:rPr lang="en-US" sz="7200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MOANA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09409" y="3052435"/>
            <a:ext cx="9632432" cy="286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Trolls</a:t>
            </a:r>
          </a:p>
          <a:p>
            <a:pPr algn="ctr" rtl="true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Surf’s Up</a:t>
            </a:r>
          </a:p>
          <a:p>
            <a:pPr algn="ctr" rtl="true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The Mermaid Princess</a:t>
            </a:r>
          </a:p>
          <a:p>
            <a:pPr algn="ctr" rtl="true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The Boss Baby</a:t>
            </a:r>
          </a:p>
          <a:p>
            <a:pPr algn="ctr" rtl="true">
              <a:lnSpc>
                <a:spcPts val="3699"/>
              </a:lnSpc>
            </a:pP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The Jetsons &amp; WWE</a:t>
            </a:r>
          </a:p>
          <a:p>
            <a:pPr algn="ctr" rtl="true">
              <a:lnSpc>
                <a:spcPts val="36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66241" y="5946764"/>
            <a:ext cx="10118768" cy="93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3499"/>
              </a:lnSpc>
            </a:pP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يرجع الي ان ترشيحات تعكس</a:t>
            </a:r>
            <a:r>
              <a:rPr lang="ar-EG" sz="34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ترابط الاهتمامات مثل المغامرات، الرسوم المتحركة، والشخصيات الممتعة.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2142" y="-2377000"/>
            <a:ext cx="18972285" cy="12664000"/>
          </a:xfrm>
          <a:custGeom>
            <a:avLst/>
            <a:gdLst/>
            <a:ahLst/>
            <a:cxnLst/>
            <a:rect r="r" b="b" t="t" l="l"/>
            <a:pathLst>
              <a:path h="12664000" w="18972285">
                <a:moveTo>
                  <a:pt x="0" y="0"/>
                </a:moveTo>
                <a:lnTo>
                  <a:pt x="18972284" y="0"/>
                </a:lnTo>
                <a:lnTo>
                  <a:pt x="18972284" y="12664000"/>
                </a:lnTo>
                <a:lnTo>
                  <a:pt x="0" y="12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3618" y="3193044"/>
            <a:ext cx="9632432" cy="104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200"/>
              </a:lnSpc>
            </a:pPr>
            <a:r>
              <a:rPr lang="ar-EG" sz="7200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التوصيات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58213" y="4525646"/>
            <a:ext cx="14401087" cy="473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تجربة المشاهدة: دعم جودة </a:t>
            </a: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HD</a:t>
            </a: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مع خيارات لتقليل</a:t>
            </a: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استهلاك البيانات.</a:t>
            </a:r>
          </a:p>
          <a:p>
            <a:pPr algn="r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المحتوى: زيادة إنتاج أو شراء حقوق مسلسلات قصيرة للأطفال، والاستثمار في أفلام عائلية مدبلجة أو مترجمة.</a:t>
            </a:r>
          </a:p>
          <a:p>
            <a:pPr algn="r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التوصيات: بناء نظام ذكي يعتمد على الارتباط بين المشاهدات مثل ترشيحات </a:t>
            </a:r>
            <a:r>
              <a:rPr lang="en-US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</a:rPr>
              <a:t>Moana</a:t>
            </a: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.</a:t>
            </a:r>
          </a:p>
          <a:p>
            <a:pPr algn="r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التوقيت: إطلاق محتوى جديد في أيام الذروة (الجمعة والاثنين).</a:t>
            </a:r>
          </a:p>
          <a:p>
            <a:pPr algn="r" rtl="true" marL="798825" indent="-399412" lvl="1">
              <a:lnSpc>
                <a:spcPts val="3699"/>
              </a:lnSpc>
              <a:buFont typeface="Arial"/>
              <a:buChar char="•"/>
            </a:pPr>
            <a:r>
              <a:rPr lang="ar-EG" sz="3699">
                <a:solidFill>
                  <a:srgbClr val="FFFFFF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التسويق: حملات موجهة للعائلات حول أكثر العناوين مشاهدة.</a:t>
            </a:r>
          </a:p>
          <a:p>
            <a:pPr algn="r" rtl="true">
              <a:lnSpc>
                <a:spcPts val="36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14500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82352" y="2744471"/>
            <a:ext cx="13123297" cy="239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699"/>
              </a:lnSpc>
            </a:pPr>
            <a:r>
              <a:rPr lang="ar-EG" sz="3699">
                <a:solidFill>
                  <a:srgbClr val="AD2836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المسلسلات تتفوق في عدد المشاهدات، لكن الأفلام أكثر تفضيلًا.</a:t>
            </a:r>
          </a:p>
          <a:p>
            <a:pPr algn="ctr" rtl="true">
              <a:lnSpc>
                <a:spcPts val="3699"/>
              </a:lnSpc>
            </a:pPr>
            <a:r>
              <a:rPr lang="ar-EG" sz="3699">
                <a:solidFill>
                  <a:srgbClr val="AD2836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تحسين الخدمة</a:t>
            </a:r>
            <a:r>
              <a:rPr lang="ar-EG" sz="3699">
                <a:solidFill>
                  <a:srgbClr val="AD2836"/>
                </a:solidFill>
                <a:latin typeface="Madani Arabic"/>
                <a:ea typeface="Madani Arabic"/>
                <a:cs typeface="Madani Arabic"/>
                <a:sym typeface="Madani Arabic"/>
                <a:rtl val="true"/>
              </a:rPr>
              <a:t> يتطلب: توصيات ذكية، تجربة مشاهدة بجودة أعلى، محتوى مناسب للأطفال والعائلات، والتركيز على توقيت عرض المحتوى.</a:t>
            </a:r>
          </a:p>
          <a:p>
            <a:pPr algn="ctr" rtl="true">
              <a:lnSpc>
                <a:spcPts val="36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DAG0LQAHERg</dc:identifier>
  <dcterms:modified xsi:type="dcterms:W3CDTF">2011-08-01T06:04:30Z</dcterms:modified>
  <cp:revision>1</cp:revision>
  <dc:title>Blue Modern Technology Cybersecurity Presentation</dc:title>
</cp:coreProperties>
</file>